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0" r:id="rId18"/>
    <p:sldId id="281" r:id="rId19"/>
    <p:sldId id="282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3154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1066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1038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0593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4773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4367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8566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9170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924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22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226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753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9234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470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892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842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99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03730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  <p:sldLayoutId id="2147484002" r:id="rId14"/>
    <p:sldLayoutId id="2147484003" r:id="rId15"/>
    <p:sldLayoutId id="2147484004" r:id="rId16"/>
    <p:sldLayoutId id="214748400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t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7.jpe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slide" Target="slide16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CB905F-CDE0-4EA1-B349-68479F2E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364" y="5154819"/>
            <a:ext cx="10151464" cy="1099039"/>
          </a:xfrm>
        </p:spPr>
        <p:txBody>
          <a:bodyPr>
            <a:normAutofit fontScale="90000"/>
          </a:bodyPr>
          <a:lstStyle/>
          <a:p>
            <a:r>
              <a:rPr lang="hr-HR" sz="4100" dirty="0"/>
              <a:t>Prirodno kretanje stanovništva Hrvatske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371D23-DFD1-4C4A-89E6-B5628F773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0268" y="6253858"/>
            <a:ext cx="10151464" cy="604142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Kviz</a:t>
            </a:r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A61A91D5-1723-4CF2-9F3F-DD7F4B4B6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970893"/>
            <a:ext cx="10364452" cy="248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4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58087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40" y="2424716"/>
            <a:ext cx="6934200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4. Kolika je otprilike prirodna razlika u Hrvatskoj bila 2017. godine?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201143" y="576970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Oko 13 tisuća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4172323" y="576970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Oko 17 tisuća</a:t>
            </a:r>
          </a:p>
        </p:txBody>
      </p:sp>
      <p:sp>
        <p:nvSpPr>
          <p:cNvPr id="9" name="Pravokutnik 8">
            <a:hlinkClick r:id="rId2" action="ppaction://hlinksldjump"/>
            <a:extLst>
              <a:ext uri="{FF2B5EF4-FFF2-40B4-BE49-F238E27FC236}">
                <a16:creationId xmlns:a16="http://schemas.microsoft.com/office/drawing/2014/main" id="{AA0ADA6F-918B-4478-998F-429376032D76}"/>
              </a:ext>
            </a:extLst>
          </p:cNvPr>
          <p:cNvSpPr/>
          <p:nvPr/>
        </p:nvSpPr>
        <p:spPr>
          <a:xfrm>
            <a:off x="8143503" y="576970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Oko 21 tisuće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DCE868FA-056D-44E1-ACDE-4FF29CE154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1026" name="Picture 2" descr="Izvješće – Prirodno kretanje u Hrvatskoj u 2017. godini | Hrvatski zavod za  javno zdravstvo">
            <a:extLst>
              <a:ext uri="{FF2B5EF4-FFF2-40B4-BE49-F238E27FC236}">
                <a16:creationId xmlns:a16="http://schemas.microsoft.com/office/drawing/2014/main" id="{65506EA3-F7E6-4128-970F-1ADB75B85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889" y="1734104"/>
            <a:ext cx="4745988" cy="316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4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4368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2741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02" y="1610947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5. Što je od navedenog uzrok visoke smrtnosti?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B22C8D3-23F9-42EB-A3EB-DD5BB5998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2050" name="Picture 2" descr="Prvi svjetski rat: Rovovi i njihova svakodnevnica - Hrvatski vojnik">
            <a:hlinkClick r:id="rId3" action="ppaction://hlinksldjump"/>
            <a:extLst>
              <a:ext uri="{FF2B5EF4-FFF2-40B4-BE49-F238E27FC236}">
                <a16:creationId xmlns:a16="http://schemas.microsoft.com/office/drawing/2014/main" id="{DF55E136-4C57-4EAA-93B6-CE49F1901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49" y="3754922"/>
            <a:ext cx="3028672" cy="181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alendar radova u polju – Cipro">
            <a:hlinkClick r:id="rId5" action="ppaction://hlinksldjump"/>
            <a:extLst>
              <a:ext uri="{FF2B5EF4-FFF2-40B4-BE49-F238E27FC236}">
                <a16:creationId xmlns:a16="http://schemas.microsoft.com/office/drawing/2014/main" id="{28A13D75-893C-41E4-A0DC-D5F6F5337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068" y="3754922"/>
            <a:ext cx="3634406" cy="181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Jak vjetar u Hercegovini nanio veliku štetu | Radio Srebrenik">
            <a:hlinkClick r:id="rId5" action="ppaction://hlinksldjump"/>
            <a:extLst>
              <a:ext uri="{FF2B5EF4-FFF2-40B4-BE49-F238E27FC236}">
                <a16:creationId xmlns:a16="http://schemas.microsoft.com/office/drawing/2014/main" id="{6D3AC6E1-3D46-49BC-977A-F1B278E5E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681" y="3754922"/>
            <a:ext cx="2774269" cy="184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33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14134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1745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794" y="1405283"/>
            <a:ext cx="9393684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6. Na kojem popisu stanovništva je razlika u prosječnoj starosti između muškaraca i žena bila najmanja?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B22C8D3-23F9-42EB-A3EB-DD5BB5998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6099"/>
          </a:xfrm>
          <a:prstGeom prst="rect">
            <a:avLst/>
          </a:prstGeom>
        </p:spPr>
      </p:pic>
      <p:sp>
        <p:nvSpPr>
          <p:cNvPr id="3" name="AutoShape 6" descr="UNESCO – Wikipedija">
            <a:extLst>
              <a:ext uri="{FF2B5EF4-FFF2-40B4-BE49-F238E27FC236}">
                <a16:creationId xmlns:a16="http://schemas.microsoft.com/office/drawing/2014/main" id="{FA09ED63-EF27-48E8-9BD4-B9D2E2BB99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0F72C4B2-A8D4-4E82-AD6B-FC81A3BF737A}"/>
              </a:ext>
            </a:extLst>
          </p:cNvPr>
          <p:cNvSpPr/>
          <p:nvPr/>
        </p:nvSpPr>
        <p:spPr>
          <a:xfrm>
            <a:off x="776795" y="3697459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1953.</a:t>
            </a:r>
          </a:p>
        </p:txBody>
      </p:sp>
      <p:sp>
        <p:nvSpPr>
          <p:cNvPr id="11" name="Pravokutnik 10">
            <a:hlinkClick r:id="rId4" action="ppaction://hlinksldjump"/>
            <a:extLst>
              <a:ext uri="{FF2B5EF4-FFF2-40B4-BE49-F238E27FC236}">
                <a16:creationId xmlns:a16="http://schemas.microsoft.com/office/drawing/2014/main" id="{D11B7A7C-72D7-43D4-B5E3-9EF9F47E1F97}"/>
              </a:ext>
            </a:extLst>
          </p:cNvPr>
          <p:cNvSpPr/>
          <p:nvPr/>
        </p:nvSpPr>
        <p:spPr>
          <a:xfrm>
            <a:off x="776794" y="472705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1961.</a:t>
            </a:r>
          </a:p>
        </p:txBody>
      </p:sp>
      <p:sp>
        <p:nvSpPr>
          <p:cNvPr id="12" name="Pravokutnik 11">
            <a:hlinkClick r:id="rId4" action="ppaction://hlinksldjump"/>
            <a:extLst>
              <a:ext uri="{FF2B5EF4-FFF2-40B4-BE49-F238E27FC236}">
                <a16:creationId xmlns:a16="http://schemas.microsoft.com/office/drawing/2014/main" id="{E16975FC-6AB3-4F38-B11D-B503C370417E}"/>
              </a:ext>
            </a:extLst>
          </p:cNvPr>
          <p:cNvSpPr/>
          <p:nvPr/>
        </p:nvSpPr>
        <p:spPr>
          <a:xfrm>
            <a:off x="776794" y="576171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1971.</a:t>
            </a:r>
          </a:p>
        </p:txBody>
      </p:sp>
      <p:pic>
        <p:nvPicPr>
          <p:cNvPr id="5" name="Slika 4" descr="Slika na kojoj se prikazuje stol&#10;&#10;Opis je automatski generiran">
            <a:extLst>
              <a:ext uri="{FF2B5EF4-FFF2-40B4-BE49-F238E27FC236}">
                <a16:creationId xmlns:a16="http://schemas.microsoft.com/office/drawing/2014/main" id="{3CFE2E27-3301-4508-B934-C4DF9B3EE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463" y="3429000"/>
            <a:ext cx="5782482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0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54130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5773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528" y="2659121"/>
            <a:ext cx="10178322" cy="911182"/>
          </a:xfrm>
        </p:spPr>
        <p:txBody>
          <a:bodyPr>
            <a:normAutofit fontScale="90000"/>
          </a:bodyPr>
          <a:lstStyle/>
          <a:p>
            <a:r>
              <a:rPr lang="hr-HR" dirty="0"/>
              <a:t>1.</a:t>
            </a:r>
            <a:r>
              <a:rPr lang="nn-NO" dirty="0"/>
              <a:t> </a:t>
            </a:r>
            <a:r>
              <a:rPr lang="hr-HR" dirty="0"/>
              <a:t>Kada u Hrvatskoj kreće demografska tranzicija?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4CC01F2E-2A28-4A32-A983-7DF94F0F5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E5C7C174-80B7-469A-8AB7-AE5426BD9343}"/>
              </a:ext>
            </a:extLst>
          </p:cNvPr>
          <p:cNvSpPr/>
          <p:nvPr/>
        </p:nvSpPr>
        <p:spPr>
          <a:xfrm>
            <a:off x="7128603" y="401236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Krajem 19. stoljeća</a:t>
            </a:r>
          </a:p>
        </p:txBody>
      </p:sp>
      <p:sp>
        <p:nvSpPr>
          <p:cNvPr id="11" name="Pravokutnik 10">
            <a:hlinkClick r:id="rId4" action="ppaction://hlinksldjump"/>
            <a:extLst>
              <a:ext uri="{FF2B5EF4-FFF2-40B4-BE49-F238E27FC236}">
                <a16:creationId xmlns:a16="http://schemas.microsoft.com/office/drawing/2014/main" id="{30AF2949-88C1-4079-A446-4DC481C95BED}"/>
              </a:ext>
            </a:extLst>
          </p:cNvPr>
          <p:cNvSpPr/>
          <p:nvPr/>
        </p:nvSpPr>
        <p:spPr>
          <a:xfrm>
            <a:off x="4213934" y="565831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Sredinom 20. stoljeća</a:t>
            </a:r>
          </a:p>
        </p:txBody>
      </p:sp>
      <p:sp>
        <p:nvSpPr>
          <p:cNvPr id="13" name="Pravokutnik 12">
            <a:hlinkClick r:id="rId4" action="ppaction://hlinksldjump"/>
            <a:extLst>
              <a:ext uri="{FF2B5EF4-FFF2-40B4-BE49-F238E27FC236}">
                <a16:creationId xmlns:a16="http://schemas.microsoft.com/office/drawing/2014/main" id="{B48FC7B9-3CB1-4284-8FB6-E3BFCAEA7C73}"/>
              </a:ext>
            </a:extLst>
          </p:cNvPr>
          <p:cNvSpPr/>
          <p:nvPr/>
        </p:nvSpPr>
        <p:spPr>
          <a:xfrm>
            <a:off x="1556478" y="401236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Početkom 19. stoljeća</a:t>
            </a:r>
          </a:p>
        </p:txBody>
      </p:sp>
    </p:spTree>
    <p:extLst>
      <p:ext uri="{BB962C8B-B14F-4D97-AF65-F5344CB8AC3E}">
        <p14:creationId xmlns:p14="http://schemas.microsoft.com/office/powerpoint/2010/main" val="3819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E7997-FA04-40EA-86C5-D1919F60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54E4C8-7569-471F-BDB6-15076169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677" y="976529"/>
            <a:ext cx="10178322" cy="8822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6000" dirty="0"/>
              <a:t>            ČESTITAM!!!!!!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A2C0BD2-0023-4235-A3A6-EC3B7832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368433"/>
            <a:ext cx="4610100" cy="435305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7CB918-F5AF-4915-A0F8-2CF39B1B3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614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98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69" y="1570402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2. Što je od navedenog razlog sve niže stope rodnosti?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120715" y="532469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Zapošljavanje muškog stanovništva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C0FE8A28-724F-4DBE-9677-92B11DB34C76}"/>
              </a:ext>
            </a:extLst>
          </p:cNvPr>
          <p:cNvSpPr/>
          <p:nvPr/>
        </p:nvSpPr>
        <p:spPr>
          <a:xfrm>
            <a:off x="1120715" y="353910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Planiranje obitelji</a:t>
            </a:r>
          </a:p>
        </p:txBody>
      </p:sp>
      <p:sp>
        <p:nvSpPr>
          <p:cNvPr id="10" name="Pravokutnik 9">
            <a:hlinkClick r:id="rId2" action="ppaction://hlinksldjump"/>
            <a:extLst>
              <a:ext uri="{FF2B5EF4-FFF2-40B4-BE49-F238E27FC236}">
                <a16:creationId xmlns:a16="http://schemas.microsoft.com/office/drawing/2014/main" id="{3B1E568A-DEFA-4A49-8294-626EE71DC0F3}"/>
              </a:ext>
            </a:extLst>
          </p:cNvPr>
          <p:cNvSpPr/>
          <p:nvPr/>
        </p:nvSpPr>
        <p:spPr>
          <a:xfrm>
            <a:off x="6327430" y="350781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Visoka smrtnost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C99B105-670A-418D-B71B-C358980A5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9" name="Pravokutnik 8">
            <a:hlinkClick r:id="rId2" action="ppaction://hlinksldjump"/>
            <a:extLst>
              <a:ext uri="{FF2B5EF4-FFF2-40B4-BE49-F238E27FC236}">
                <a16:creationId xmlns:a16="http://schemas.microsoft.com/office/drawing/2014/main" id="{0B913515-C9AB-4EC3-8B62-A26A46044C3B}"/>
              </a:ext>
            </a:extLst>
          </p:cNvPr>
          <p:cNvSpPr/>
          <p:nvPr/>
        </p:nvSpPr>
        <p:spPr>
          <a:xfrm>
            <a:off x="6327430" y="532469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Iseljavanje</a:t>
            </a:r>
          </a:p>
        </p:txBody>
      </p:sp>
    </p:spTree>
    <p:extLst>
      <p:ext uri="{BB962C8B-B14F-4D97-AF65-F5344CB8AC3E}">
        <p14:creationId xmlns:p14="http://schemas.microsoft.com/office/powerpoint/2010/main" val="41985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876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6587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754" y="2682828"/>
            <a:ext cx="10997955" cy="572120"/>
          </a:xfrm>
        </p:spPr>
        <p:txBody>
          <a:bodyPr>
            <a:normAutofit fontScale="90000"/>
          </a:bodyPr>
          <a:lstStyle/>
          <a:p>
            <a:r>
              <a:rPr lang="hr-HR" dirty="0"/>
              <a:t>3. Glavna posljedica prirodnog pada je …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0C1866E-7DF2-46BE-958F-1F4D5B6F8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6099"/>
          </a:xfrm>
          <a:prstGeom prst="rect">
            <a:avLst/>
          </a:prstGeom>
        </p:spPr>
      </p:pic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1D8AEFD6-EB10-489D-8916-87EC94BDF222}"/>
              </a:ext>
            </a:extLst>
          </p:cNvPr>
          <p:cNvSpPr/>
          <p:nvPr/>
        </p:nvSpPr>
        <p:spPr>
          <a:xfrm>
            <a:off x="1463892" y="365350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Odlazak stanovništva</a:t>
            </a:r>
          </a:p>
        </p:txBody>
      </p:sp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648A630A-14E4-4204-92B3-C7DD4FAB320A}"/>
              </a:ext>
            </a:extLst>
          </p:cNvPr>
          <p:cNvSpPr/>
          <p:nvPr/>
        </p:nvSpPr>
        <p:spPr>
          <a:xfrm>
            <a:off x="6859477" y="365350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Niska smrtnost</a:t>
            </a:r>
          </a:p>
        </p:txBody>
      </p:sp>
      <p:sp>
        <p:nvSpPr>
          <p:cNvPr id="11" name="Pravokutnik 10">
            <a:hlinkClick r:id="rId4" action="ppaction://hlinksldjump"/>
            <a:extLst>
              <a:ext uri="{FF2B5EF4-FFF2-40B4-BE49-F238E27FC236}">
                <a16:creationId xmlns:a16="http://schemas.microsoft.com/office/drawing/2014/main" id="{C889C2BD-F054-404F-A2B8-6C9DCD9DD487}"/>
              </a:ext>
            </a:extLst>
          </p:cNvPr>
          <p:cNvSpPr/>
          <p:nvPr/>
        </p:nvSpPr>
        <p:spPr>
          <a:xfrm>
            <a:off x="4541665" y="491167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Starenje stanovništva</a:t>
            </a:r>
          </a:p>
        </p:txBody>
      </p:sp>
    </p:spTree>
    <p:extLst>
      <p:ext uri="{BB962C8B-B14F-4D97-AF65-F5344CB8AC3E}">
        <p14:creationId xmlns:p14="http://schemas.microsoft.com/office/powerpoint/2010/main" val="213507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9736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170</TotalTime>
  <Words>132</Words>
  <Application>Microsoft Office PowerPoint</Application>
  <PresentationFormat>Široki zaslon</PresentationFormat>
  <Paragraphs>37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4" baseType="lpstr">
      <vt:lpstr>Arial</vt:lpstr>
      <vt:lpstr>Bookman Old Style</vt:lpstr>
      <vt:lpstr>Rockwell</vt:lpstr>
      <vt:lpstr>Damask</vt:lpstr>
      <vt:lpstr>Prirodno kretanje stanovništva Hrvatske</vt:lpstr>
      <vt:lpstr>1. Kada u Hrvatskoj kreće demografska tranzicija?</vt:lpstr>
      <vt:lpstr>PowerPoint prezentacija</vt:lpstr>
      <vt:lpstr>PowerPoint prezentacija</vt:lpstr>
      <vt:lpstr>2. Što je od navedenog razlog sve niže stope rodnosti?</vt:lpstr>
      <vt:lpstr>PowerPoint prezentacija</vt:lpstr>
      <vt:lpstr>PowerPoint prezentacija</vt:lpstr>
      <vt:lpstr>3. Glavna posljedica prirodnog pada je …</vt:lpstr>
      <vt:lpstr>PowerPoint prezentacija</vt:lpstr>
      <vt:lpstr>PowerPoint prezentacija</vt:lpstr>
      <vt:lpstr>4. Kolika je otprilike prirodna razlika u Hrvatskoj bila 2017. godine?</vt:lpstr>
      <vt:lpstr>PowerPoint prezentacija</vt:lpstr>
      <vt:lpstr>PowerPoint prezentacija</vt:lpstr>
      <vt:lpstr>5. Što je od navedenog uzrok visoke smrtnosti?</vt:lpstr>
      <vt:lpstr>PowerPoint prezentacija</vt:lpstr>
      <vt:lpstr>PowerPoint prezentacija</vt:lpstr>
      <vt:lpstr>6. Na kojem popisu stanovništva je razlika u prosječnoj starosti između muškaraca i žena bila najmanja?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Raznolikost svjetskog stanovništva</dc:title>
  <dc:creator>MARKO VLADIĆ</dc:creator>
  <cp:lastModifiedBy>MARKO VLADIĆ</cp:lastModifiedBy>
  <cp:revision>23</cp:revision>
  <dcterms:created xsi:type="dcterms:W3CDTF">2020-09-29T07:45:00Z</dcterms:created>
  <dcterms:modified xsi:type="dcterms:W3CDTF">2020-10-04T12:02:13Z</dcterms:modified>
</cp:coreProperties>
</file>